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3/21/2020</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828800"/>
          </a:xfrm>
        </p:spPr>
        <p:txBody>
          <a:bodyPr/>
          <a:lstStyle/>
          <a:p>
            <a:r>
              <a:rPr lang="en-US" sz="3600" b="1" dirty="0" smtClean="0"/>
              <a:t>Sports </a:t>
            </a:r>
            <a:r>
              <a:rPr lang="en-US" sz="3600" b="1" dirty="0" smtClean="0"/>
              <a:t>advertisement</a:t>
            </a:r>
            <a:endParaRPr lang="en-US" sz="3600" b="1" dirty="0"/>
          </a:p>
        </p:txBody>
      </p:sp>
      <p:sp>
        <p:nvSpPr>
          <p:cNvPr id="3" name="Subtitle 2"/>
          <p:cNvSpPr>
            <a:spLocks noGrp="1"/>
          </p:cNvSpPr>
          <p:nvPr>
            <p:ph type="subTitle" idx="1"/>
          </p:nvPr>
        </p:nvSpPr>
        <p:spPr/>
        <p:txBody>
          <a:bodyPr>
            <a:normAutofit/>
          </a:bodyPr>
          <a:lstStyle/>
          <a:p>
            <a:r>
              <a:rPr lang="en-US" dirty="0" smtClean="0"/>
              <a:t>Introduction of </a:t>
            </a:r>
            <a:r>
              <a:rPr lang="en-US" dirty="0" smtClean="0"/>
              <a:t> </a:t>
            </a:r>
            <a:r>
              <a:rPr lang="en-US" dirty="0" smtClean="0"/>
              <a:t>Advertisement </a:t>
            </a:r>
            <a:endParaRPr lang="en-US" dirty="0" smtClean="0"/>
          </a:p>
          <a:p>
            <a:r>
              <a:rPr lang="en-US" dirty="0" smtClean="0"/>
              <a:t>Types </a:t>
            </a:r>
            <a:r>
              <a:rPr lang="en-US" dirty="0"/>
              <a:t>of advertisement</a:t>
            </a:r>
          </a:p>
          <a:p>
            <a:endParaRPr lang="en-US" dirty="0" smtClean="0"/>
          </a:p>
          <a:p>
            <a:endParaRPr lang="en-US" dirty="0"/>
          </a:p>
        </p:txBody>
      </p:sp>
    </p:spTree>
    <p:extLst>
      <p:ext uri="{BB962C8B-B14F-4D97-AF65-F5344CB8AC3E}">
        <p14:creationId xmlns:p14="http://schemas.microsoft.com/office/powerpoint/2010/main" val="2588347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Marketing Concept</a:t>
            </a:r>
          </a:p>
        </p:txBody>
      </p:sp>
      <p:sp>
        <p:nvSpPr>
          <p:cNvPr id="3" name="Content Placeholder 2"/>
          <p:cNvSpPr>
            <a:spLocks noGrp="1"/>
          </p:cNvSpPr>
          <p:nvPr>
            <p:ph idx="1"/>
          </p:nvPr>
        </p:nvSpPr>
        <p:spPr/>
        <p:txBody>
          <a:bodyPr/>
          <a:lstStyle/>
          <a:p>
            <a:pPr algn="just">
              <a:buFont typeface="Wingdings" pitchFamily="2" charset="2"/>
              <a:buChar char="Ø"/>
            </a:pPr>
            <a:r>
              <a:rPr lang="en-US" dirty="0"/>
              <a:t>Financial success is a direct result of an organization’s ability to effectively market its products and services</a:t>
            </a:r>
          </a:p>
          <a:p>
            <a:pPr algn="just">
              <a:buFont typeface="Wingdings" pitchFamily="2" charset="2"/>
              <a:buChar char="Ø"/>
            </a:pPr>
            <a:endParaRPr lang="en-US" dirty="0"/>
          </a:p>
          <a:p>
            <a:pPr algn="just">
              <a:buFont typeface="Wingdings" pitchFamily="2" charset="2"/>
              <a:buChar char="Ø"/>
            </a:pPr>
            <a:r>
              <a:rPr lang="en-US" dirty="0"/>
              <a:t> </a:t>
            </a:r>
            <a:r>
              <a:rPr lang="en-US" dirty="0" smtClean="0"/>
              <a:t>A </a:t>
            </a:r>
            <a:r>
              <a:rPr lang="en-US" dirty="0"/>
              <a:t>business achieves profitability when they offer the goods and services that customers need and want at the right price</a:t>
            </a:r>
          </a:p>
          <a:p>
            <a:pPr algn="just">
              <a:buFont typeface="Wingdings" pitchFamily="2" charset="2"/>
              <a:buChar char="Ø"/>
            </a:pPr>
            <a:endParaRPr lang="en-US" dirty="0"/>
          </a:p>
          <a:p>
            <a:pPr algn="just">
              <a:buFont typeface="Wingdings" pitchFamily="2" charset="2"/>
              <a:buChar char="Ø"/>
            </a:pPr>
            <a:r>
              <a:rPr lang="en-US" dirty="0"/>
              <a:t> </a:t>
            </a:r>
            <a:r>
              <a:rPr lang="en-US" dirty="0" smtClean="0"/>
              <a:t>Marketers </a:t>
            </a:r>
            <a:r>
              <a:rPr lang="en-US" dirty="0"/>
              <a:t>strive/struggle/try/attempt to identify and understand all factors that influence consumer buying decisions</a:t>
            </a:r>
          </a:p>
          <a:p>
            <a:endParaRPr lang="en-US" dirty="0"/>
          </a:p>
        </p:txBody>
      </p:sp>
    </p:spTree>
    <p:extLst>
      <p:ext uri="{BB962C8B-B14F-4D97-AF65-F5344CB8AC3E}">
        <p14:creationId xmlns:p14="http://schemas.microsoft.com/office/powerpoint/2010/main" val="479039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Difference Between Needs And Wants</a:t>
            </a:r>
          </a:p>
        </p:txBody>
      </p:sp>
      <p:sp>
        <p:nvSpPr>
          <p:cNvPr id="3" name="Content Placeholder 2"/>
          <p:cNvSpPr>
            <a:spLocks noGrp="1"/>
          </p:cNvSpPr>
          <p:nvPr>
            <p:ph idx="1"/>
          </p:nvPr>
        </p:nvSpPr>
        <p:spPr/>
        <p:txBody>
          <a:bodyPr/>
          <a:lstStyle/>
          <a:p>
            <a:r>
              <a:rPr lang="en-US" dirty="0"/>
              <a:t>A need is something you have to have and that you cannot do without. For example, we need food.  Without eating, we cannot survive!</a:t>
            </a:r>
          </a:p>
          <a:p>
            <a:endParaRPr lang="en-US" dirty="0"/>
          </a:p>
          <a:p>
            <a:r>
              <a:rPr lang="en-US" dirty="0" smtClean="0"/>
              <a:t>A </a:t>
            </a:r>
            <a:r>
              <a:rPr lang="en-US" dirty="0"/>
              <a:t>want is simply something you would like to have. You might want a Samsung Galaxy or tickets to an upcoming game, but you can survive without them</a:t>
            </a:r>
          </a:p>
          <a:p>
            <a:endParaRPr lang="en-US" dirty="0"/>
          </a:p>
        </p:txBody>
      </p:sp>
    </p:spTree>
    <p:extLst>
      <p:ext uri="{BB962C8B-B14F-4D97-AF65-F5344CB8AC3E}">
        <p14:creationId xmlns:p14="http://schemas.microsoft.com/office/powerpoint/2010/main" val="3550056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Consumer Benefits of Marketing</a:t>
            </a:r>
          </a:p>
        </p:txBody>
      </p:sp>
      <p:sp>
        <p:nvSpPr>
          <p:cNvPr id="3" name="Content Placeholder 2"/>
          <p:cNvSpPr>
            <a:spLocks noGrp="1"/>
          </p:cNvSpPr>
          <p:nvPr>
            <p:ph idx="1"/>
          </p:nvPr>
        </p:nvSpPr>
        <p:spPr/>
        <p:txBody>
          <a:bodyPr/>
          <a:lstStyle/>
          <a:p>
            <a:r>
              <a:rPr lang="en-US" dirty="0"/>
              <a:t>Making the buying process easy and convenient for consumers</a:t>
            </a:r>
          </a:p>
          <a:p>
            <a:endParaRPr lang="en-US" dirty="0"/>
          </a:p>
          <a:p>
            <a:r>
              <a:rPr lang="en-US" dirty="0"/>
              <a:t> Creating and maintaining reasonable prices</a:t>
            </a:r>
          </a:p>
          <a:p>
            <a:endParaRPr lang="en-US" dirty="0"/>
          </a:p>
          <a:p>
            <a:r>
              <a:rPr lang="en-US" dirty="0"/>
              <a:t> Offering a variety of goods and services</a:t>
            </a:r>
          </a:p>
          <a:p>
            <a:endParaRPr lang="en-US" dirty="0"/>
          </a:p>
          <a:p>
            <a:r>
              <a:rPr lang="en-US" dirty="0"/>
              <a:t> Increasing production</a:t>
            </a:r>
          </a:p>
          <a:p>
            <a:endParaRPr lang="en-US" dirty="0"/>
          </a:p>
        </p:txBody>
      </p:sp>
    </p:spTree>
    <p:extLst>
      <p:ext uri="{BB962C8B-B14F-4D97-AF65-F5344CB8AC3E}">
        <p14:creationId xmlns:p14="http://schemas.microsoft.com/office/powerpoint/2010/main" val="2732454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Target Markets Must Be:</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Behavioral</a:t>
            </a:r>
            <a:r>
              <a:rPr lang="en-US" dirty="0" smtClean="0"/>
              <a:t>:</a:t>
            </a:r>
          </a:p>
          <a:p>
            <a:pPr marL="0" indent="0">
              <a:buNone/>
            </a:pPr>
            <a:r>
              <a:rPr lang="en-US" dirty="0" smtClean="0"/>
              <a:t> Marketers </a:t>
            </a:r>
            <a:r>
              <a:rPr lang="en-US" dirty="0"/>
              <a:t>seek to find similar behaviors within each respective target market</a:t>
            </a:r>
          </a:p>
          <a:p>
            <a:pPr marL="0" indent="0">
              <a:buNone/>
            </a:pPr>
            <a:r>
              <a:rPr lang="en-US" dirty="0"/>
              <a:t>Measurable: </a:t>
            </a:r>
            <a:endParaRPr lang="en-US" dirty="0" smtClean="0"/>
          </a:p>
          <a:p>
            <a:pPr marL="0" indent="0">
              <a:buNone/>
            </a:pPr>
            <a:r>
              <a:rPr lang="en-US" dirty="0" smtClean="0"/>
              <a:t> </a:t>
            </a:r>
            <a:r>
              <a:rPr lang="en-US" dirty="0"/>
              <a:t>Ability to measure size, accessibility and overall purchasing power of the target market</a:t>
            </a:r>
          </a:p>
          <a:p>
            <a:pPr marL="0" indent="0">
              <a:buNone/>
            </a:pPr>
            <a:r>
              <a:rPr lang="en-US" dirty="0"/>
              <a:t>Reachable:   </a:t>
            </a:r>
            <a:endParaRPr lang="en-US" dirty="0" smtClean="0"/>
          </a:p>
          <a:p>
            <a:pPr marL="0" indent="0">
              <a:buNone/>
            </a:pPr>
            <a:r>
              <a:rPr lang="en-US" dirty="0" smtClean="0"/>
              <a:t>Ability </a:t>
            </a:r>
            <a:r>
              <a:rPr lang="en-US" dirty="0"/>
              <a:t>for marketers to reach consumers</a:t>
            </a:r>
          </a:p>
          <a:p>
            <a:pPr marL="0" indent="0">
              <a:buNone/>
            </a:pPr>
            <a:r>
              <a:rPr lang="en-US" dirty="0"/>
              <a:t>Sizeable:     </a:t>
            </a:r>
            <a:endParaRPr lang="en-US" dirty="0" smtClean="0"/>
          </a:p>
          <a:p>
            <a:pPr marL="0" indent="0">
              <a:buNone/>
            </a:pPr>
            <a:r>
              <a:rPr lang="en-US" dirty="0" smtClean="0"/>
              <a:t>The </a:t>
            </a:r>
            <a:r>
              <a:rPr lang="en-US" dirty="0"/>
              <a:t>overall size of  the market</a:t>
            </a:r>
          </a:p>
          <a:p>
            <a:endParaRPr lang="en-US" dirty="0"/>
          </a:p>
        </p:txBody>
      </p:sp>
    </p:spTree>
    <p:extLst>
      <p:ext uri="{BB962C8B-B14F-4D97-AF65-F5344CB8AC3E}">
        <p14:creationId xmlns:p14="http://schemas.microsoft.com/office/powerpoint/2010/main" val="3835843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99886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Advertisement </a:t>
            </a: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dirty="0"/>
              <a:t>paid announcement, as of goods for sale, in newspapers or magazines, on radio or television, etc</a:t>
            </a:r>
            <a:r>
              <a:rPr lang="en-US" dirty="0" smtClean="0"/>
              <a:t>.</a:t>
            </a:r>
          </a:p>
          <a:p>
            <a:pPr marL="0" indent="0">
              <a:buNone/>
            </a:pPr>
            <a:r>
              <a:rPr lang="en-US" dirty="0" smtClean="0"/>
              <a:t>The </a:t>
            </a:r>
            <a:r>
              <a:rPr lang="en-US" dirty="0"/>
              <a:t>action of making generally known; a calling to the attention of the public</a:t>
            </a:r>
          </a:p>
        </p:txBody>
      </p:sp>
    </p:spTree>
    <p:extLst>
      <p:ext uri="{BB962C8B-B14F-4D97-AF65-F5344CB8AC3E}">
        <p14:creationId xmlns:p14="http://schemas.microsoft.com/office/powerpoint/2010/main" val="3290865740"/>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Corporate Advertisement</a:t>
            </a:r>
            <a:endParaRPr lang="en-US" dirty="0"/>
          </a:p>
          <a:p>
            <a:pPr marL="0" indent="0">
              <a:buNone/>
            </a:pPr>
            <a:r>
              <a:rPr lang="en-US" dirty="0"/>
              <a:t>Financial </a:t>
            </a:r>
            <a:r>
              <a:rPr lang="en-US" dirty="0" smtClean="0"/>
              <a:t>Advertisement </a:t>
            </a:r>
          </a:p>
          <a:p>
            <a:pPr marL="0" indent="0">
              <a:buNone/>
            </a:pPr>
            <a:r>
              <a:rPr lang="en-US" dirty="0" smtClean="0"/>
              <a:t>Substitute/proxy</a:t>
            </a:r>
            <a:r>
              <a:rPr lang="en-US" dirty="0"/>
              <a:t>/ </a:t>
            </a:r>
            <a:r>
              <a:rPr lang="en-US" dirty="0" smtClean="0"/>
              <a:t>advertisement</a:t>
            </a:r>
            <a:endParaRPr lang="en-US" dirty="0"/>
          </a:p>
          <a:p>
            <a:pPr marL="0" indent="0">
              <a:buNone/>
            </a:pPr>
            <a:r>
              <a:rPr lang="en-US" dirty="0"/>
              <a:t>Covert/secret/hidden advertisement</a:t>
            </a:r>
          </a:p>
          <a:p>
            <a:pPr marL="0" indent="0">
              <a:buNone/>
            </a:pPr>
            <a:r>
              <a:rPr lang="en-US" dirty="0"/>
              <a:t>Public service advertisement</a:t>
            </a:r>
          </a:p>
          <a:p>
            <a:pPr marL="0" indent="0">
              <a:buNone/>
            </a:pPr>
            <a:r>
              <a:rPr lang="en-US" dirty="0"/>
              <a:t>Celebrity advertisement</a:t>
            </a:r>
          </a:p>
        </p:txBody>
      </p:sp>
    </p:spTree>
    <p:extLst>
      <p:ext uri="{BB962C8B-B14F-4D97-AF65-F5344CB8AC3E}">
        <p14:creationId xmlns:p14="http://schemas.microsoft.com/office/powerpoint/2010/main" val="2539630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Corporate </a:t>
            </a:r>
            <a:r>
              <a:rPr lang="en-US" dirty="0" smtClean="0"/>
              <a:t>Advertisement</a:t>
            </a:r>
            <a:r>
              <a:rPr lang="en-US" dirty="0"/>
              <a:t/>
            </a:r>
            <a:br>
              <a:rPr lang="en-US" dirty="0"/>
            </a:br>
            <a:endParaRPr lang="en-US" dirty="0"/>
          </a:p>
        </p:txBody>
      </p:sp>
      <p:sp>
        <p:nvSpPr>
          <p:cNvPr id="3" name="Content Placeholder 2"/>
          <p:cNvSpPr>
            <a:spLocks noGrp="1"/>
          </p:cNvSpPr>
          <p:nvPr>
            <p:ph idx="1"/>
          </p:nvPr>
        </p:nvSpPr>
        <p:spPr/>
        <p:txBody>
          <a:bodyPr>
            <a:normAutofit/>
          </a:bodyPr>
          <a:lstStyle/>
          <a:p>
            <a:endParaRPr lang="en-US" dirty="0"/>
          </a:p>
          <a:p>
            <a:pPr marL="0" indent="0" algn="just">
              <a:buNone/>
            </a:pPr>
            <a:r>
              <a:rPr lang="en-US" dirty="0" smtClean="0"/>
              <a:t>Corporate </a:t>
            </a:r>
            <a:r>
              <a:rPr lang="en-US" dirty="0"/>
              <a:t>advertising campaigns play an important part in business-to-business marketing, particularly for companies trying to win a major sale or contract. Prospects evaluate the company as well as the product when they are choosing a supplier. They look for suppliers that have the capability to deliver quality products on time. Corporate advertising helps to build confidence among customers and prospects by communicating messages about your company’s capability and resources, your market position and financial stability.</a:t>
            </a:r>
          </a:p>
          <a:p>
            <a:endParaRPr lang="en-US" dirty="0"/>
          </a:p>
        </p:txBody>
      </p:sp>
    </p:spTree>
    <p:extLst>
      <p:ext uri="{BB962C8B-B14F-4D97-AF65-F5344CB8AC3E}">
        <p14:creationId xmlns:p14="http://schemas.microsoft.com/office/powerpoint/2010/main" val="1535859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Direct Response </a:t>
            </a:r>
            <a:r>
              <a:rPr lang="en-US" dirty="0" smtClean="0"/>
              <a:t>Advertisement</a:t>
            </a:r>
            <a:r>
              <a:rPr lang="en-US" dirty="0"/>
              <a:t/>
            </a:r>
            <a:br>
              <a:rPr lang="en-US" dirty="0"/>
            </a:br>
            <a:endParaRPr lang="en-US" dirty="0"/>
          </a:p>
        </p:txBody>
      </p:sp>
      <p:sp>
        <p:nvSpPr>
          <p:cNvPr id="3" name="Content Placeholder 2"/>
          <p:cNvSpPr>
            <a:spLocks noGrp="1"/>
          </p:cNvSpPr>
          <p:nvPr>
            <p:ph idx="1"/>
          </p:nvPr>
        </p:nvSpPr>
        <p:spPr/>
        <p:txBody>
          <a:bodyPr>
            <a:normAutofit/>
          </a:bodyPr>
          <a:lstStyle/>
          <a:p>
            <a:endParaRPr lang="en-US" dirty="0"/>
          </a:p>
          <a:p>
            <a:pPr marL="0" indent="0" algn="just">
              <a:buNone/>
            </a:pPr>
            <a:r>
              <a:rPr lang="en-US" dirty="0"/>
              <a:t>Direct response advertising encourages prospects to register their details, typically in return for an incentive offer, such as a free gift, special discount or a copy of a business report for business prospects. The advertisement includes a response mechanism, such as a reply coupon, telephone number, email address or website address. </a:t>
            </a:r>
            <a:r>
              <a:rPr lang="en-US" dirty="0" smtClean="0"/>
              <a:t> For promotion of some thing </a:t>
            </a:r>
            <a:endParaRPr lang="en-US" dirty="0"/>
          </a:p>
        </p:txBody>
      </p:sp>
    </p:spTree>
    <p:extLst>
      <p:ext uri="{BB962C8B-B14F-4D97-AF65-F5344CB8AC3E}">
        <p14:creationId xmlns:p14="http://schemas.microsoft.com/office/powerpoint/2010/main" val="1846577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Direct Response </a:t>
            </a:r>
            <a:r>
              <a:rPr lang="en-US" dirty="0" smtClean="0"/>
              <a:t>Advertisement</a:t>
            </a:r>
            <a:endParaRPr lang="en-US" dirty="0"/>
          </a:p>
        </p:txBody>
      </p:sp>
      <p:sp>
        <p:nvSpPr>
          <p:cNvPr id="3" name="Content Placeholder 2"/>
          <p:cNvSpPr>
            <a:spLocks noGrp="1"/>
          </p:cNvSpPr>
          <p:nvPr>
            <p:ph idx="1"/>
          </p:nvPr>
        </p:nvSpPr>
        <p:spPr/>
        <p:txBody>
          <a:bodyPr/>
          <a:lstStyle/>
          <a:p>
            <a:pPr marL="0" indent="0" algn="just">
              <a:buNone/>
            </a:pPr>
            <a:r>
              <a:rPr lang="en-US" dirty="0"/>
              <a:t>The information that you capture from responses provides leads that your sales force or telemarketing team can follow up to create news sales opportunities. You can also use direct response advertising to sell products directly to customers. Include information on the product, together with a price and contact details for ordering the product.</a:t>
            </a:r>
          </a:p>
          <a:p>
            <a:pPr marL="0" indent="0">
              <a:buNone/>
            </a:pPr>
            <a:endParaRPr lang="en-US" dirty="0"/>
          </a:p>
        </p:txBody>
      </p:sp>
    </p:spTree>
    <p:extLst>
      <p:ext uri="{BB962C8B-B14F-4D97-AF65-F5344CB8AC3E}">
        <p14:creationId xmlns:p14="http://schemas.microsoft.com/office/powerpoint/2010/main" val="503194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Financial </a:t>
            </a:r>
            <a:r>
              <a:rPr lang="en-US" dirty="0" smtClean="0"/>
              <a:t>Advertisement</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Financial </a:t>
            </a:r>
            <a:r>
              <a:rPr lang="en-US" dirty="0"/>
              <a:t>advertising can help your company attract funds if you are planning to grow your business or make a major investment. Advertising in the financial or business sections of newspapers and magazines can raise awareness of your company among analysts, shareholders, potential investors and advisers. Publishing financial results, together with important developments, such as major contracts or new product launches, keeps your audience up to date with the company’s performance.</a:t>
            </a:r>
          </a:p>
          <a:p>
            <a:pPr marL="0" indent="0">
              <a:buNone/>
            </a:pPr>
            <a:endParaRPr lang="en-US" dirty="0"/>
          </a:p>
        </p:txBody>
      </p:sp>
    </p:spTree>
    <p:extLst>
      <p:ext uri="{BB962C8B-B14F-4D97-AF65-F5344CB8AC3E}">
        <p14:creationId xmlns:p14="http://schemas.microsoft.com/office/powerpoint/2010/main" val="1628218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Substitute/proxy/ advertisement</a:t>
            </a:r>
          </a:p>
        </p:txBody>
      </p:sp>
      <p:sp>
        <p:nvSpPr>
          <p:cNvPr id="3" name="Content Placeholder 2"/>
          <p:cNvSpPr>
            <a:spLocks noGrp="1"/>
          </p:cNvSpPr>
          <p:nvPr>
            <p:ph idx="1"/>
          </p:nvPr>
        </p:nvSpPr>
        <p:spPr/>
        <p:txBody>
          <a:bodyPr/>
          <a:lstStyle/>
          <a:p>
            <a:r>
              <a:rPr lang="en-US" dirty="0"/>
              <a:t>Indirect advertisement</a:t>
            </a:r>
          </a:p>
          <a:p>
            <a:r>
              <a:rPr lang="en-US" dirty="0"/>
              <a:t>“Smoking tobacco kills</a:t>
            </a:r>
            <a:r>
              <a:rPr lang="en-US" dirty="0" smtClean="0"/>
              <a:t>”</a:t>
            </a:r>
          </a:p>
          <a:p>
            <a:endParaRPr lang="en-US" dirty="0">
              <a:solidFill>
                <a:srgbClr val="C00000"/>
              </a:solidFill>
            </a:endParaRPr>
          </a:p>
          <a:p>
            <a:pPr marL="0" indent="0">
              <a:buNone/>
            </a:pPr>
            <a:r>
              <a:rPr lang="en-US" sz="4000" dirty="0">
                <a:solidFill>
                  <a:srgbClr val="C00000"/>
                </a:solidFill>
              </a:rPr>
              <a:t>Covert/secret/hidden advertisement:</a:t>
            </a:r>
          </a:p>
          <a:p>
            <a:r>
              <a:rPr lang="en-US" dirty="0"/>
              <a:t>Advertisements in movies</a:t>
            </a:r>
          </a:p>
          <a:p>
            <a:endParaRPr lang="en-US" dirty="0"/>
          </a:p>
        </p:txBody>
      </p:sp>
    </p:spTree>
    <p:extLst>
      <p:ext uri="{BB962C8B-B14F-4D97-AF65-F5344CB8AC3E}">
        <p14:creationId xmlns:p14="http://schemas.microsoft.com/office/powerpoint/2010/main" val="1733370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t>Public service advertisement:</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Advertising </a:t>
            </a:r>
            <a:r>
              <a:rPr lang="en-US" dirty="0"/>
              <a:t>for social causes</a:t>
            </a:r>
          </a:p>
          <a:p>
            <a:r>
              <a:rPr lang="en-US" dirty="0"/>
              <a:t>(HIV Aids Prevention)</a:t>
            </a:r>
          </a:p>
          <a:p>
            <a:r>
              <a:rPr lang="en-US" dirty="0"/>
              <a:t>(Dengue Preventive Measures)</a:t>
            </a:r>
          </a:p>
          <a:p>
            <a:pPr marL="0" indent="0">
              <a:buNone/>
            </a:pPr>
            <a:r>
              <a:rPr lang="en-US" sz="4000" dirty="0" smtClean="0">
                <a:solidFill>
                  <a:srgbClr val="C00000"/>
                </a:solidFill>
              </a:rPr>
              <a:t>Celebrity advertisement:</a:t>
            </a:r>
          </a:p>
          <a:p>
            <a:r>
              <a:rPr lang="en-US" dirty="0" smtClean="0"/>
              <a:t>To </a:t>
            </a:r>
            <a:r>
              <a:rPr lang="en-US" dirty="0"/>
              <a:t>introduce celebrity</a:t>
            </a:r>
          </a:p>
          <a:p>
            <a:endParaRPr lang="en-US" dirty="0"/>
          </a:p>
        </p:txBody>
      </p:sp>
    </p:spTree>
    <p:extLst>
      <p:ext uri="{BB962C8B-B14F-4D97-AF65-F5344CB8AC3E}">
        <p14:creationId xmlns:p14="http://schemas.microsoft.com/office/powerpoint/2010/main" val="30042295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22</TotalTime>
  <Words>592</Words>
  <Application>Microsoft Office PowerPoint</Application>
  <PresentationFormat>On-screen Show (4:3)</PresentationFormat>
  <Paragraphs>62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Clarity</vt:lpstr>
      <vt:lpstr>Sports advertisement</vt:lpstr>
      <vt:lpstr>Advertisement </vt:lpstr>
      <vt:lpstr>Types </vt:lpstr>
      <vt:lpstr>Corporate Advertisement </vt:lpstr>
      <vt:lpstr>Direct Response Advertisement </vt:lpstr>
      <vt:lpstr>Direct Response Advertisement</vt:lpstr>
      <vt:lpstr>Financial Advertisement </vt:lpstr>
      <vt:lpstr>Substitute/proxy/ advertisement</vt:lpstr>
      <vt:lpstr>Public service advertisement: </vt:lpstr>
      <vt:lpstr>The Marketing Concept</vt:lpstr>
      <vt:lpstr>Difference Between Needs And Wants</vt:lpstr>
      <vt:lpstr>Consumer Benefits of Marketing</vt:lpstr>
      <vt:lpstr>Target Markets Must Be: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advertisement</dc:title>
  <dc:creator>hadi</dc:creator>
  <cp:lastModifiedBy>sumera sattar</cp:lastModifiedBy>
  <cp:revision>9</cp:revision>
  <dcterms:created xsi:type="dcterms:W3CDTF">2006-08-16T00:00:00Z</dcterms:created>
  <dcterms:modified xsi:type="dcterms:W3CDTF">2020-03-21T17:38:40Z</dcterms:modified>
</cp:coreProperties>
</file>